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0"/>
  </p:notesMasterIdLst>
  <p:sldIdLst>
    <p:sldId id="413" r:id="rId2"/>
    <p:sldId id="401" r:id="rId3"/>
    <p:sldId id="405" r:id="rId4"/>
    <p:sldId id="406" r:id="rId5"/>
    <p:sldId id="407" r:id="rId6"/>
    <p:sldId id="408" r:id="rId7"/>
    <p:sldId id="410" r:id="rId8"/>
    <p:sldId id="411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836"/>
    <a:srgbClr val="339933"/>
    <a:srgbClr val="00000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24" autoAdjust="0"/>
  </p:normalViewPr>
  <p:slideViewPr>
    <p:cSldViewPr snapToGrid="0">
      <p:cViewPr varScale="1">
        <p:scale>
          <a:sx n="83" d="100"/>
          <a:sy n="83" d="100"/>
        </p:scale>
        <p:origin x="14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61E20-18FA-449D-8440-5FE4A5CDEDCE}" type="datetimeFigureOut">
              <a:rPr lang="zh-TW" altLang="en-US" smtClean="0"/>
              <a:t>2021/1/8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DF0DA-3826-46E7-96B4-C70931D7F1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61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 descr="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pic>
        <p:nvPicPr>
          <p:cNvPr id="24" name="圖片 23" descr="logo_GL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2071702" cy="5605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19"/>
          <p:cNvGrpSpPr>
            <a:grpSpLocks/>
          </p:cNvGrpSpPr>
          <p:nvPr/>
        </p:nvGrpSpPr>
        <p:grpSpPr bwMode="auto">
          <a:xfrm>
            <a:off x="0" y="6237312"/>
            <a:ext cx="9144000" cy="672941"/>
            <a:chOff x="0" y="6513463"/>
            <a:chExt cx="12192000" cy="370984"/>
          </a:xfrm>
        </p:grpSpPr>
        <p:sp>
          <p:nvSpPr>
            <p:cNvPr id="9" name="矩形 8"/>
            <p:cNvSpPr/>
            <p:nvPr/>
          </p:nvSpPr>
          <p:spPr>
            <a:xfrm>
              <a:off x="0" y="6513463"/>
              <a:ext cx="12192000" cy="198175"/>
            </a:xfrm>
            <a:prstGeom prst="rect">
              <a:avLst/>
            </a:prstGeom>
            <a:solidFill>
              <a:srgbClr val="34BF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6553097"/>
              <a:ext cx="12192000" cy="309154"/>
            </a:xfrm>
            <a:prstGeom prst="rect">
              <a:avLst/>
            </a:prstGeom>
            <a:solidFill>
              <a:srgbClr val="036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文本框 17"/>
            <p:cNvSpPr txBox="1"/>
            <p:nvPr userDrawn="1"/>
          </p:nvSpPr>
          <p:spPr>
            <a:xfrm>
              <a:off x="239713" y="6515048"/>
              <a:ext cx="3213100" cy="3693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矩形 1"/>
          <p:cNvSpPr/>
          <p:nvPr/>
        </p:nvSpPr>
        <p:spPr>
          <a:xfrm>
            <a:off x="-1044624" y="0"/>
            <a:ext cx="720204" cy="1461590"/>
          </a:xfrm>
          <a:custGeom>
            <a:avLst/>
            <a:gdLst>
              <a:gd name="connsiteX0" fmla="*/ 0 w 432048"/>
              <a:gd name="connsiteY0" fmla="*/ 0 h 1059582"/>
              <a:gd name="connsiteX1" fmla="*/ 432048 w 432048"/>
              <a:gd name="connsiteY1" fmla="*/ 0 h 1059582"/>
              <a:gd name="connsiteX2" fmla="*/ 432048 w 432048"/>
              <a:gd name="connsiteY2" fmla="*/ 1059582 h 1059582"/>
              <a:gd name="connsiteX3" fmla="*/ 0 w 432048"/>
              <a:gd name="connsiteY3" fmla="*/ 1059582 h 1059582"/>
              <a:gd name="connsiteX4" fmla="*/ 0 w 432048"/>
              <a:gd name="connsiteY4" fmla="*/ 0 h 1059582"/>
              <a:gd name="connsiteX0" fmla="*/ 0 w 432048"/>
              <a:gd name="connsiteY0" fmla="*/ 0 h 1059582"/>
              <a:gd name="connsiteX1" fmla="*/ 432048 w 432048"/>
              <a:gd name="connsiteY1" fmla="*/ 0 h 1059582"/>
              <a:gd name="connsiteX2" fmla="*/ 432048 w 432048"/>
              <a:gd name="connsiteY2" fmla="*/ 1059582 h 1059582"/>
              <a:gd name="connsiteX3" fmla="*/ 223259 w 432048"/>
              <a:gd name="connsiteY3" fmla="*/ 1045029 h 1059582"/>
              <a:gd name="connsiteX4" fmla="*/ 0 w 432048"/>
              <a:gd name="connsiteY4" fmla="*/ 1059582 h 1059582"/>
              <a:gd name="connsiteX5" fmla="*/ 0 w 432048"/>
              <a:gd name="connsiteY5" fmla="*/ 0 h 1059582"/>
              <a:gd name="connsiteX0" fmla="*/ 0 w 432048"/>
              <a:gd name="connsiteY0" fmla="*/ 0 h 1059582"/>
              <a:gd name="connsiteX1" fmla="*/ 432048 w 432048"/>
              <a:gd name="connsiteY1" fmla="*/ 0 h 1059582"/>
              <a:gd name="connsiteX2" fmla="*/ 432048 w 432048"/>
              <a:gd name="connsiteY2" fmla="*/ 1059582 h 1059582"/>
              <a:gd name="connsiteX3" fmla="*/ 212374 w 432048"/>
              <a:gd name="connsiteY3" fmla="*/ 816429 h 1059582"/>
              <a:gd name="connsiteX4" fmla="*/ 0 w 432048"/>
              <a:gd name="connsiteY4" fmla="*/ 1059582 h 1059582"/>
              <a:gd name="connsiteX5" fmla="*/ 0 w 432048"/>
              <a:gd name="connsiteY5" fmla="*/ 0 h 105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48" h="1059582">
                <a:moveTo>
                  <a:pt x="0" y="0"/>
                </a:moveTo>
                <a:lnTo>
                  <a:pt x="432048" y="0"/>
                </a:lnTo>
                <a:lnTo>
                  <a:pt x="432048" y="1059582"/>
                </a:lnTo>
                <a:lnTo>
                  <a:pt x="212374" y="816429"/>
                </a:lnTo>
                <a:lnTo>
                  <a:pt x="0" y="1059582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任意多边形 2"/>
          <p:cNvSpPr/>
          <p:nvPr/>
        </p:nvSpPr>
        <p:spPr>
          <a:xfrm>
            <a:off x="1681163" y="565807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24075" y="5661248"/>
            <a:ext cx="7019925" cy="492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332656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            </a:t>
            </a:r>
            <a:endParaRPr lang="zh-CN" altLang="en-US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直角三角形 15"/>
          <p:cNvSpPr/>
          <p:nvPr/>
        </p:nvSpPr>
        <p:spPr>
          <a:xfrm>
            <a:off x="6985000" y="329481"/>
            <a:ext cx="639763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2011/6/30</a:t>
            </a: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8AEF-6762-40CB-8029-24315F51AA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72AA-A214-4A64-9A60-E8DA7B8A54F6}" type="datetimeFigureOut">
              <a:rPr lang="zh-TW" altLang="en-US"/>
              <a:pPr>
                <a:defRPr/>
              </a:pPr>
              <a:t>2021/1/8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5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C669-063E-4C97-9F7C-C5D64E0109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2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17"/>
          <p:cNvSpPr>
            <a:spLocks noGrp="1"/>
          </p:cNvSpPr>
          <p:nvPr>
            <p:ph type="sldNum" sz="quarter" idx="18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2011/6/30</a:t>
            </a: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37E3-EF44-45E7-8D30-FB8FF43E03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3799-CEC9-4CAB-B86F-2336A1CB11DC}" type="datetimeFigureOut">
              <a:rPr lang="zh-TW" altLang="en-US"/>
              <a:pPr>
                <a:defRPr/>
              </a:pPr>
              <a:t>2021/1/8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5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449B6-6D9A-4BD7-81C9-B9F3FC8FA7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2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17"/>
          <p:cNvSpPr>
            <a:spLocks noGrp="1"/>
          </p:cNvSpPr>
          <p:nvPr>
            <p:ph type="sldNum" sz="quarter" idx="18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18348" y="327024"/>
            <a:ext cx="6216650" cy="1325563"/>
          </a:xfrm>
        </p:spPr>
        <p:txBody>
          <a:bodyPr anchor="b"/>
          <a:lstStyle/>
          <a:p>
            <a:r>
              <a:rPr lang="zh-TW" altLang="en-US" dirty="0"/>
              <a:t>按一下編輯標題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348" y="1971099"/>
            <a:ext cx="6297002" cy="4205863"/>
          </a:xfrm>
        </p:spPr>
        <p:txBody>
          <a:bodyPr/>
          <a:lstStyle>
            <a:lvl1pPr>
              <a:defRPr sz="4400" baseline="0">
                <a:latin typeface="Arial Black" panose="020B0A04020102020204" pitchFamily="34" charset="0"/>
              </a:defRPr>
            </a:lvl1pPr>
            <a:lvl2pPr>
              <a:defRPr baseline="0">
                <a:latin typeface="Arial Black" panose="020B0A04020102020204" pitchFamily="34" charset="0"/>
              </a:defRPr>
            </a:lvl2pPr>
            <a:lvl3pPr>
              <a:defRPr baseline="0">
                <a:latin typeface="Arial Black" panose="020B0A04020102020204" pitchFamily="34" charset="0"/>
              </a:defRPr>
            </a:lvl3pPr>
            <a:lvl4pPr>
              <a:defRPr baseline="0">
                <a:latin typeface="Arial Black" panose="020B0A04020102020204" pitchFamily="34" charset="0"/>
              </a:defRPr>
            </a:lvl4pPr>
            <a:lvl5pPr>
              <a:defRPr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橢圓 6"/>
          <p:cNvSpPr/>
          <p:nvPr userDrawn="1"/>
        </p:nvSpPr>
        <p:spPr>
          <a:xfrm>
            <a:off x="704850" y="261692"/>
            <a:ext cx="1520076" cy="1520076"/>
          </a:xfrm>
          <a:prstGeom prst="ellipse">
            <a:avLst/>
          </a:prstGeom>
          <a:solidFill>
            <a:srgbClr val="B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prstClr val="white"/>
                </a:solidFill>
                <a:ea typeface="微軟正黑體" panose="020B0604030504040204" pitchFamily="34" charset="-120"/>
              </a:rPr>
              <a:t> </a:t>
            </a:r>
            <a:endParaRPr lang="zh-TW" altLang="en-US" sz="2800" dirty="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2252174" y="1610815"/>
            <a:ext cx="6182824" cy="2748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版面配置區 19" title="按"/>
          <p:cNvSpPr>
            <a:spLocks noGrp="1"/>
          </p:cNvSpPr>
          <p:nvPr>
            <p:ph type="body" sz="quarter" idx="13"/>
          </p:nvPr>
        </p:nvSpPr>
        <p:spPr>
          <a:xfrm>
            <a:off x="858463" y="451024"/>
            <a:ext cx="1212850" cy="1319213"/>
          </a:xfrm>
        </p:spPr>
        <p:txBody>
          <a:bodyPr anchor="ctr">
            <a:spAutoFit/>
          </a:bodyPr>
          <a:lstStyle>
            <a:lvl1pPr marL="0" indent="0" algn="ctr">
              <a:buNone/>
              <a:defRPr lang="zh-TW" altLang="en-US" sz="8800" b="1" kern="1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按</a:t>
            </a:r>
          </a:p>
        </p:txBody>
      </p:sp>
    </p:spTree>
    <p:extLst>
      <p:ext uri="{BB962C8B-B14F-4D97-AF65-F5344CB8AC3E}">
        <p14:creationId xmlns:p14="http://schemas.microsoft.com/office/powerpoint/2010/main" val="230674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 descr="bottom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972" y="5733256"/>
            <a:ext cx="6629028" cy="1124745"/>
          </a:xfrm>
          <a:prstGeom prst="rect">
            <a:avLst/>
          </a:prstGeom>
        </p:spPr>
      </p:pic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1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圖片 9" descr="top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8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122413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 sz="2800"/>
            </a:lvl1pPr>
            <a:lvl2pPr>
              <a:defRPr sz="2500"/>
            </a:lvl2pPr>
            <a:lvl3pPr>
              <a:defRPr sz="2300"/>
            </a:lvl3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2011/6/30</a:t>
            </a: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版面配置區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40145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 sz="2800"/>
            </a:lvl1pPr>
            <a:lvl2pPr>
              <a:defRPr sz="2500"/>
            </a:lvl2pPr>
            <a:lvl3pPr>
              <a:defRPr sz="2300"/>
            </a:lvl3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2011/6/30</a:t>
            </a: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版面配置區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＞形箭號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26"/>
          <p:cNvSpPr txBox="1">
            <a:spLocks noChangeArrowheads="1"/>
          </p:cNvSpPr>
          <p:nvPr/>
        </p:nvSpPr>
        <p:spPr bwMode="auto">
          <a:xfrm>
            <a:off x="5148263" y="6211888"/>
            <a:ext cx="3995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 dirty="0">
                <a:solidFill>
                  <a:srgbClr val="A6A6A6"/>
                </a:solidFill>
                <a:latin typeface="Art" pitchFamily="2" charset="2"/>
                <a:ea typeface="文鼎粗行楷" pitchFamily="49" charset="-120"/>
              </a:rPr>
              <a:t>National Taiwan Normal University, NTNU</a:t>
            </a:r>
          </a:p>
          <a:p>
            <a:r>
              <a:rPr kumimoji="0" lang="zh-TW" altLang="en-US" b="1" dirty="0">
                <a:solidFill>
                  <a:srgbClr val="A6A6A6"/>
                </a:solidFill>
                <a:latin typeface="微軟正黑體" pitchFamily="34" charset="-120"/>
                <a:ea typeface="文鼎粗行楷" pitchFamily="49" charset="-120"/>
              </a:rPr>
              <a:t>國立台灣師範大學多媒體網路實驗室 </a:t>
            </a:r>
            <a:endParaRPr kumimoji="0" lang="en-US" altLang="zh-TW" b="1" dirty="0">
              <a:solidFill>
                <a:srgbClr val="A6A6A6"/>
              </a:solidFill>
              <a:latin typeface="微軟正黑體" pitchFamily="34" charset="-120"/>
              <a:ea typeface="文鼎粗行楷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圖片 18" descr="top_b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94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2011/6/30</a:t>
            </a:r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9020-1CB3-4808-89AA-23071B4382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ACBF-4D6C-4281-9982-3D937B854A35}" type="datetimeFigureOut">
              <a:rPr lang="zh-TW" altLang="en-US"/>
              <a:pPr>
                <a:defRPr/>
              </a:pPr>
              <a:t>2021/1/8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5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8A70-700E-46B2-B13A-0A5983B2F6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頁尾版面配置區 2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17"/>
          <p:cNvSpPr>
            <a:spLocks noGrp="1"/>
          </p:cNvSpPr>
          <p:nvPr>
            <p:ph type="sldNum" sz="quarter" idx="18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b_b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954942"/>
            <a:ext cx="9144000" cy="930442"/>
          </a:xfrm>
          <a:prstGeom prst="rect">
            <a:avLst/>
          </a:prstGeom>
        </p:spPr>
      </p:pic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028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fld id="{14720C93-5A3C-4A1E-B8AB-5BF0DBE9998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4173538" y="6381750"/>
            <a:ext cx="9747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baseline="0" smtClean="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extLst/>
          </a:lstStyle>
          <a:p>
            <a:fld id="{DE91A195-8E44-4BD8-9BC2-CE52B200E3F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圖片 11" descr="top_b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5694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716" r:id="rId13"/>
  </p:sldLayoutIdLst>
  <p:transition spd="slow"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glad.1sttac.com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9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715241" y="2780335"/>
            <a:ext cx="7772400" cy="1199704"/>
          </a:xfrm>
        </p:spPr>
        <p:txBody>
          <a:bodyPr/>
          <a:lstStyle/>
          <a:p>
            <a:pPr marR="0" algn="ctr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j-cs"/>
              </a:rPr>
              <a:t>如何</a:t>
            </a:r>
            <a:r>
              <a:rPr lang="zh-TW" altLang="en-US" sz="48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j-cs"/>
              </a:rPr>
              <a:t>註冊</a:t>
            </a:r>
            <a:r>
              <a:rPr lang="en-US" altLang="zh-TW" sz="48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j-cs"/>
              </a:rPr>
              <a:t>GLAD</a:t>
            </a:r>
            <a:r>
              <a:rPr lang="zh-TW" altLang="en-US" sz="48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j-cs"/>
              </a:rPr>
              <a:t>會員系統</a:t>
            </a:r>
          </a:p>
        </p:txBody>
      </p:sp>
      <p:sp>
        <p:nvSpPr>
          <p:cNvPr id="2" name="矩形 1"/>
          <p:cNvSpPr/>
          <p:nvPr/>
        </p:nvSpPr>
        <p:spPr>
          <a:xfrm>
            <a:off x="2001116" y="3790861"/>
            <a:ext cx="5200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須具備會員帳號才可參加</a:t>
            </a:r>
            <a:r>
              <a:rPr lang="en-US" altLang="zh-TW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GLAD</a:t>
            </a:r>
            <a:r>
              <a:rPr lang="zh-TW" altLang="en-US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認證體系： </a:t>
            </a:r>
            <a:r>
              <a:rPr lang="en-US" altLang="zh-TW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ICT/ICTP/AIL/BAP/DMT/Typing</a:t>
            </a:r>
            <a:r>
              <a:rPr lang="zh-TW" altLang="en-US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的考試及使用會員系統，所以請務必先註冊會員帳號。</a:t>
            </a:r>
          </a:p>
        </p:txBody>
      </p:sp>
    </p:spTree>
    <p:extLst>
      <p:ext uri="{BB962C8B-B14F-4D97-AF65-F5344CB8AC3E}">
        <p14:creationId xmlns:p14="http://schemas.microsoft.com/office/powerpoint/2010/main" val="39560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25250" y="758702"/>
            <a:ext cx="45063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請輸入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網址：</a:t>
            </a:r>
            <a:r>
              <a:rPr lang="en-US" altLang="zh-TW" sz="2000" dirty="0" smtClean="0">
                <a:latin typeface="微軟正黑體" pitchFamily="34" charset="-120"/>
                <a:hlinkClick r:id="rId2"/>
              </a:rPr>
              <a:t>http</a:t>
            </a:r>
            <a:r>
              <a:rPr lang="en-US" altLang="zh-TW" sz="2000" dirty="0">
                <a:latin typeface="微軟正黑體" pitchFamily="34" charset="-120"/>
                <a:hlinkClick r:id="rId2"/>
              </a:rPr>
              <a:t>://glad.1sttac.com</a:t>
            </a:r>
            <a:r>
              <a:rPr lang="en-US" altLang="zh-TW" sz="2000" dirty="0" smtClean="0">
                <a:latin typeface="微軟正黑體" pitchFamily="34" charset="-120"/>
                <a:hlinkClick r:id="rId2"/>
              </a:rPr>
              <a:t>/</a:t>
            </a:r>
            <a:endParaRPr lang="en-US" altLang="zh-TW" sz="2000" dirty="0" smtClean="0">
              <a:latin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000" dirty="0" smtClean="0">
                <a:latin typeface="微軟正黑體" pitchFamily="34" charset="-120"/>
              </a:rPr>
              <a:t>進入會員註冊頁面，點選註冊新帳號。</a:t>
            </a:r>
            <a:endParaRPr lang="en-US" altLang="zh-TW" sz="2000" dirty="0" smtClean="0">
              <a:latin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" y="6151539"/>
            <a:ext cx="849336" cy="84933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9" y="758702"/>
            <a:ext cx="1376217" cy="137621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053" y="2525510"/>
            <a:ext cx="3944165" cy="37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95429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73" y="1288263"/>
            <a:ext cx="5058465" cy="4982617"/>
          </a:xfrm>
          <a:prstGeom prst="rect">
            <a:avLst/>
          </a:prstGeom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678975" y="627366"/>
            <a:ext cx="2252440" cy="4308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sz="1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sz="1100" dirty="0"/>
              <a:t>電子郵件</a:t>
            </a: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zh-TW" altLang="en-US" sz="1050" dirty="0">
                <a:solidFill>
                  <a:srgbClr val="FFFF99"/>
                </a:solidFill>
              </a:rPr>
              <a:t>請輸入常收信郵寄地址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682239" y="1125700"/>
            <a:ext cx="225244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sz="1100" dirty="0"/>
              <a:t>使用者名稱</a:t>
            </a: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zh-TW" altLang="en-US" sz="1050" dirty="0">
                <a:solidFill>
                  <a:srgbClr val="FFFF99"/>
                </a:solidFill>
              </a:rPr>
              <a:t>建議輸入</a:t>
            </a:r>
            <a:r>
              <a:rPr lang="zh-TW" altLang="zh-TW" sz="1050" dirty="0">
                <a:solidFill>
                  <a:srgbClr val="FFFF99"/>
                </a:solidFill>
              </a:rPr>
              <a:t>學號、員工編號等與個人資料相關且不易遺忘的字串</a:t>
            </a:r>
            <a:r>
              <a:rPr lang="zh-TW" altLang="en-US" sz="1050" dirty="0">
                <a:solidFill>
                  <a:srgbClr val="FFFF99"/>
                </a:solidFill>
              </a:rPr>
              <a:t>。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678975" y="1889710"/>
            <a:ext cx="2252439" cy="4308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sz="1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sz="1100" dirty="0"/>
              <a:t>密碼 </a:t>
            </a: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zh-TW" altLang="en-US" sz="1050" dirty="0">
                <a:solidFill>
                  <a:srgbClr val="FFFF99"/>
                </a:solidFill>
              </a:rPr>
              <a:t>至少六碼</a:t>
            </a:r>
            <a:r>
              <a:rPr lang="en-US" altLang="zh-TW" sz="1050" dirty="0">
                <a:solidFill>
                  <a:srgbClr val="FFFF99"/>
                </a:solidFill>
              </a:rPr>
              <a:t>(</a:t>
            </a:r>
            <a:r>
              <a:rPr lang="zh-TW" altLang="en-US" sz="1050" dirty="0">
                <a:solidFill>
                  <a:srgbClr val="FFFF99"/>
                </a:solidFill>
              </a:rPr>
              <a:t>英數皆可</a:t>
            </a:r>
            <a:r>
              <a:rPr lang="en-US" altLang="zh-TW" sz="1050" dirty="0">
                <a:solidFill>
                  <a:srgbClr val="FFFF99"/>
                </a:solidFill>
              </a:rPr>
              <a:t>)</a:t>
            </a:r>
            <a:endParaRPr lang="zh-TW" altLang="en-US" sz="1050" dirty="0">
              <a:solidFill>
                <a:srgbClr val="FFFF99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665534" y="2426336"/>
            <a:ext cx="2252440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sz="1200" dirty="0"/>
              <a:t>中文姓名 </a:t>
            </a:r>
            <a:endParaRPr lang="zh-TW" altLang="en-US" sz="1050" dirty="0">
              <a:solidFill>
                <a:srgbClr val="FFFF99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660253" y="2775941"/>
            <a:ext cx="2256572" cy="5039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sz="1100" dirty="0"/>
              <a:t>英文姓名</a:t>
            </a:r>
            <a:endParaRPr lang="en-US" altLang="zh-TW" sz="105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50" dirty="0">
                <a:solidFill>
                  <a:srgbClr val="FFFF99"/>
                </a:solidFill>
              </a:rPr>
              <a:t>(</a:t>
            </a:r>
            <a:r>
              <a:rPr lang="zh-TW" altLang="en-US" sz="1050" dirty="0">
                <a:solidFill>
                  <a:srgbClr val="FFFF99"/>
                </a:solidFill>
              </a:rPr>
              <a:t>例</a:t>
            </a:r>
            <a:r>
              <a:rPr lang="en-US" altLang="zh-TW" sz="1050" dirty="0">
                <a:solidFill>
                  <a:srgbClr val="FFFF99"/>
                </a:solidFill>
              </a:rPr>
              <a:t>) LIN, HSIAO-LING</a:t>
            </a:r>
            <a:endParaRPr lang="zh-TW" altLang="en-US" sz="1050" dirty="0">
              <a:solidFill>
                <a:srgbClr val="FFFF99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656302" y="3396198"/>
            <a:ext cx="2260523" cy="5155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sz="1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sz="1100" dirty="0">
                <a:solidFill>
                  <a:schemeClr val="bg2">
                    <a:lumMod val="90000"/>
                  </a:schemeClr>
                </a:solidFill>
              </a:rPr>
              <a:t>自行點選證書姓名要顯示的方式</a:t>
            </a:r>
            <a:endParaRPr lang="en-US" altLang="zh-TW" sz="1100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zh-TW" altLang="en-US" sz="1100" dirty="0">
                <a:solidFill>
                  <a:srgbClr val="FFFF99"/>
                </a:solidFill>
              </a:rPr>
              <a:t>請注意：一經註冊無法自行修改</a:t>
            </a:r>
            <a:endParaRPr lang="en-US" altLang="zh-TW" sz="1100" dirty="0">
              <a:solidFill>
                <a:srgbClr val="FFFF99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643944" y="3994047"/>
            <a:ext cx="2256572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sz="1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sz="1100" dirty="0"/>
              <a:t>預覽證書姓名</a:t>
            </a:r>
            <a:endParaRPr lang="en-US" altLang="zh-TW" sz="1050" dirty="0">
              <a:solidFill>
                <a:srgbClr val="FFFF99"/>
              </a:solidFill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626346" y="4404329"/>
            <a:ext cx="2274170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sz="1100" dirty="0">
                <a:solidFill>
                  <a:schemeClr val="bg2">
                    <a:lumMod val="90000"/>
                  </a:schemeClr>
                </a:solidFill>
              </a:rPr>
              <a:t>國別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6626346" y="4820437"/>
            <a:ext cx="2294493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sz="1100" dirty="0"/>
              <a:t>性別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6626588" y="5221296"/>
            <a:ext cx="2294251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ctr"/>
            <a:r>
              <a:rPr lang="zh-TW" altLang="en-US" sz="1100" dirty="0"/>
              <a:t>生日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179512" y="482189"/>
            <a:ext cx="2376264" cy="5760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輸入個人基本資料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1171329" y="3620809"/>
            <a:ext cx="5823260" cy="191508"/>
            <a:chOff x="1720692" y="332656"/>
            <a:chExt cx="4896544" cy="1302127"/>
          </a:xfrm>
        </p:grpSpPr>
        <p:cxnSp>
          <p:nvCxnSpPr>
            <p:cNvPr id="38" name="直線接點 37"/>
            <p:cNvCxnSpPr/>
            <p:nvPr/>
          </p:nvCxnSpPr>
          <p:spPr>
            <a:xfrm>
              <a:off x="1720692" y="332656"/>
              <a:ext cx="48965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1720692" y="332656"/>
              <a:ext cx="0" cy="1302127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4485107" y="4086214"/>
            <a:ext cx="1793044" cy="97860"/>
            <a:chOff x="4355976" y="4076829"/>
            <a:chExt cx="2153084" cy="216267"/>
          </a:xfrm>
        </p:grpSpPr>
        <p:cxnSp>
          <p:nvCxnSpPr>
            <p:cNvPr id="10" name="直線接點 9"/>
            <p:cNvCxnSpPr/>
            <p:nvPr/>
          </p:nvCxnSpPr>
          <p:spPr>
            <a:xfrm>
              <a:off x="4355976" y="4076829"/>
              <a:ext cx="0" cy="216267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4355976" y="4293096"/>
              <a:ext cx="2153084" cy="0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" y="6151539"/>
            <a:ext cx="849336" cy="8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9239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365697" y="585855"/>
            <a:ext cx="2592288" cy="5760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就讀學校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任職公司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4473" y="1448270"/>
            <a:ext cx="5626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依所在區域逐步點選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" y="6151539"/>
            <a:ext cx="849336" cy="84933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61" y="1932760"/>
            <a:ext cx="5483339" cy="42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0980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503214" y="487040"/>
            <a:ext cx="2592288" cy="5760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資料確認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1131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確認資料是否正確，如需修正可回</a:t>
            </a:r>
            <a:r>
              <a:rPr lang="en-US" altLang="zh-TW" sz="1400" dirty="0">
                <a:latin typeface="+mj-ea"/>
                <a:ea typeface="+mj-ea"/>
              </a:rPr>
              <a:t>”</a:t>
            </a:r>
            <a:r>
              <a:rPr lang="zh-TW" altLang="en-US" sz="1400" dirty="0">
                <a:latin typeface="+mj-ea"/>
                <a:ea typeface="+mj-ea"/>
              </a:rPr>
              <a:t>上一步</a:t>
            </a:r>
            <a:r>
              <a:rPr lang="en-US" altLang="zh-TW" sz="1400" dirty="0">
                <a:latin typeface="+mj-ea"/>
                <a:ea typeface="+mj-ea"/>
              </a:rPr>
              <a:t>”</a:t>
            </a:r>
            <a:r>
              <a:rPr lang="zh-TW" altLang="en-US" sz="1400" dirty="0">
                <a:latin typeface="+mj-ea"/>
                <a:ea typeface="+mj-ea"/>
              </a:rPr>
              <a:t>修正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" y="6151539"/>
            <a:ext cx="849336" cy="84933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722" y="1420912"/>
            <a:ext cx="5146387" cy="49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2587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490" y="1760923"/>
            <a:ext cx="3697643" cy="1774868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302403" y="803131"/>
            <a:ext cx="4968552" cy="5760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註冊成功，請</a:t>
            </a:r>
            <a:r>
              <a:rPr lang="zh-TW" altLang="en-US" dirty="0"/>
              <a:t>至信箱收驗證信</a:t>
            </a:r>
          </a:p>
        </p:txBody>
      </p:sp>
      <p:sp>
        <p:nvSpPr>
          <p:cNvPr id="4" name="矩形 3"/>
          <p:cNvSpPr/>
          <p:nvPr/>
        </p:nvSpPr>
        <p:spPr>
          <a:xfrm>
            <a:off x="548695" y="3812779"/>
            <a:ext cx="38085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至信箱收信，啟動帳號，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注冊成功！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969" y="4296535"/>
            <a:ext cx="3464006" cy="17175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" y="6151539"/>
            <a:ext cx="849336" cy="8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4263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737" y="1653951"/>
            <a:ext cx="5243264" cy="24691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矩形 2"/>
          <p:cNvSpPr/>
          <p:nvPr/>
        </p:nvSpPr>
        <p:spPr>
          <a:xfrm>
            <a:off x="395536" y="1261507"/>
            <a:ext cx="5347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至註冊的信箱收信，點選連結，啟動帳號。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95536" y="515452"/>
            <a:ext cx="2592288" cy="5760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啟動帳號</a:t>
            </a:r>
          </a:p>
        </p:txBody>
      </p:sp>
      <p:sp>
        <p:nvSpPr>
          <p:cNvPr id="4" name="矩形 3"/>
          <p:cNvSpPr/>
          <p:nvPr/>
        </p:nvSpPr>
        <p:spPr>
          <a:xfrm>
            <a:off x="482600" y="42773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點信箱連結啟動帳號，輸入</a:t>
            </a:r>
            <a:r>
              <a:rPr lang="zh-TW" altLang="en-US" sz="1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驗證碼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1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密碼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1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773" y="4585100"/>
            <a:ext cx="1983596" cy="16922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791" y="4819097"/>
            <a:ext cx="2469089" cy="12242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" y="6151539"/>
            <a:ext cx="849336" cy="8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92176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647965"/>
            <a:ext cx="3340393" cy="28497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924" y="4657085"/>
            <a:ext cx="4132319" cy="20488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2592" y="126876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進入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GLAD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會員帳號啟用介面，輸入</a:t>
            </a:r>
            <a:r>
              <a:rPr lang="zh-TW" altLang="en-US" sz="1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驗證碼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1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密碼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sz="1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5536" y="532551"/>
            <a:ext cx="2592288" cy="5760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帳號啟動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" y="6151539"/>
            <a:ext cx="849336" cy="8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5091"/>
      </p:ext>
    </p:extLst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B520用的PPT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GLAD_PPT基本模板Template_20160218</Template>
  <TotalTime>77</TotalTime>
  <Words>218</Words>
  <Application>Microsoft Office PowerPoint</Application>
  <PresentationFormat>如螢幕大小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3" baseType="lpstr">
      <vt:lpstr>Art</vt:lpstr>
      <vt:lpstr>Meiryo</vt:lpstr>
      <vt:lpstr>微软雅黑</vt:lpstr>
      <vt:lpstr>黑体</vt:lpstr>
      <vt:lpstr>文鼎粗行楷</vt:lpstr>
      <vt:lpstr>微軟正黑體</vt:lpstr>
      <vt:lpstr>新細明體</vt:lpstr>
      <vt:lpstr>Arial Black</vt:lpstr>
      <vt:lpstr>Calibri</vt:lpstr>
      <vt:lpstr>Lucida Sans Unicode</vt:lpstr>
      <vt:lpstr>Verdana</vt:lpstr>
      <vt:lpstr>Wingdings</vt:lpstr>
      <vt:lpstr>Wingdings 2</vt:lpstr>
      <vt:lpstr>Wingdings 3</vt:lpstr>
      <vt:lpstr>LAB520用的PPT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級軟應學評系統</dc:title>
  <dc:creator>Jet</dc:creator>
  <cp:lastModifiedBy>user</cp:lastModifiedBy>
  <cp:revision>255</cp:revision>
  <dcterms:created xsi:type="dcterms:W3CDTF">2014-04-23T03:14:44Z</dcterms:created>
  <dcterms:modified xsi:type="dcterms:W3CDTF">2021-01-08T07:35:45Z</dcterms:modified>
</cp:coreProperties>
</file>